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0" r:id="rId7"/>
    <p:sldId id="278" r:id="rId8"/>
    <p:sldId id="261" r:id="rId9"/>
    <p:sldId id="265" r:id="rId10"/>
    <p:sldId id="282" r:id="rId11"/>
    <p:sldId id="284" r:id="rId12"/>
    <p:sldId id="266" r:id="rId13"/>
    <p:sldId id="267" r:id="rId14"/>
    <p:sldId id="269" r:id="rId15"/>
    <p:sldId id="281" r:id="rId16"/>
    <p:sldId id="280" r:id="rId17"/>
    <p:sldId id="271" r:id="rId18"/>
    <p:sldId id="279" r:id="rId19"/>
    <p:sldId id="262" r:id="rId20"/>
    <p:sldId id="263" r:id="rId21"/>
    <p:sldId id="264" r:id="rId22"/>
    <p:sldId id="272" r:id="rId23"/>
    <p:sldId id="277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91667"/>
  </p:normalViewPr>
  <p:slideViewPr>
    <p:cSldViewPr snapToGrid="0" snapToObjects="1">
      <p:cViewPr varScale="1">
        <p:scale>
          <a:sx n="93" d="100"/>
          <a:sy n="93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F09E8-4001-C743-BEEC-8AF78983EFD3}" type="datetimeFigureOut">
              <a:rPr lang="en-US" smtClean="0"/>
              <a:t>3/17/20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9387-4A36-B24C-B96A-75824CEC6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4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84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7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05A4-CF28-244F-886D-6AA1C2C77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BBDE2-0CAE-864B-A33B-342A20323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0675-ED66-7544-BE20-8D311A3B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CF647-9579-234C-A1C7-740F018D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DAD49-F540-A14B-80B0-A433292E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5889-D821-C140-A111-2D151C71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45BFD-3FA0-9341-878F-4DA42EF4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06C2B-9D40-8B41-86EE-D354ED8B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B4E5-F4C6-654B-9F9C-77B6A332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8AA5-F5BC-2D45-81EB-7FE1CE1F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32EC1-C872-7A48-9395-1CF2DEB3B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34A76-EE87-2444-8E5A-B0337D968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38596-9933-9042-B7C4-85DBBF74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4F117-DC19-A542-B78D-CE8DC5C2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85B55-729F-5342-A4BE-11DD680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8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7D51-72C0-0448-9D8B-D574BCA2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1491-877E-A74D-AC3F-E7A4B8FDA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E929-4E51-4046-B50E-1AD7BA2B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2AC4C-A795-EE49-A651-1B6FC7D4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CBFD0-8561-2E4A-A6EE-C06CAA0C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4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6E2D-79E6-0B4E-B607-B5497C89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5DE78-B37C-8F43-8567-F536845B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2F709-EE4F-BA42-AA59-5A7EC9B9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F85E6-42BE-EE4B-999B-54C96DF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3C1B-65F6-BB49-9A00-707179D6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5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2681-2742-BF43-BEF3-2B2B13BE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A0D8-955D-E24A-81DC-2D21A7D4E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EA0E9-4574-FD47-87C5-FA37B364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80229-C983-5445-8ACC-D04BA228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9C332-6C78-6547-A11C-E5C4D4AC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CFD94-AD6D-6E4D-B0B7-AFB6D7D8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2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2A5D-77CF-E94C-8DC0-4C61249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9DE0-EE37-054D-8BA9-2BF9F31CE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E82C7-0232-6D4F-B399-BCB42FEF6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CD0EE-178F-924F-BD29-8666E1897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FBAE4-6637-B047-BC25-DE5D75F96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36D5-5C55-D840-AD00-124EB85D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21E7D8-BCA2-A747-A546-F5E9B06B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C2357-BD12-924E-A5D2-FCD35D72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8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43E8-3A61-0148-AD29-749C5B39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89D1-CEFE-964F-88D0-AECE5E88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54BAC-DBD4-C240-94D1-6421B0EA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2DF5C-66A4-874F-BB0F-BEF25C2E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51BE3-CAC4-9344-8D24-F66696C5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DD7F4-808E-7442-B472-B77F782DC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37FB1-72D1-CA4B-862A-A55F9F7E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D75B-AC0A-DA43-BC8E-C7A38FC6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1B711-5CD4-6247-B597-222652EDB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6DF9-278D-5045-9F63-49C4E3CD4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92140-26D4-7F44-941D-B216FEF1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8C833-37D5-8544-93CC-C848D774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E5778-7CE3-A945-80DF-A7A4416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95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70D8-3DD6-0943-AD97-8515B8C4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B381D-3799-A046-8CB2-4F7BD3DEF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50148-6A44-2141-BFBC-2F2C5B4AA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7ED6E-BACD-2A4A-96D4-FD1ABE45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63043-0A35-0F4D-9E7E-3604D270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BCFC8-C856-A940-B5A4-269F9477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1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1A831-62D3-D944-A758-0A357137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F1707-3C6E-984D-9679-5CFB06F21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10F37-2981-F349-89EE-74EE29D4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3150A-259D-2749-A31E-BB13D47B8E3F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0D4F7-E4CE-4F46-BF4E-8B8E27149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7E910-8073-084B-9AAF-30A88072A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A32E-5DD5-064F-87C6-5729BB419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Coexistence and Adaptations:</a:t>
            </a:r>
            <a:br>
              <a:rPr lang="en-US" dirty="0"/>
            </a:br>
            <a:r>
              <a:rPr lang="en-US" dirty="0"/>
              <a:t>Juvenile Pink and Chum Salmon Feeding Behaviour in B.C.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65A8-8DCD-704E-9358-DA37CE4B6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Vanessa Fladmark</a:t>
            </a:r>
          </a:p>
          <a:p>
            <a:r>
              <a:rPr lang="en-US" dirty="0"/>
              <a:t>MSc Thesis Project</a:t>
            </a:r>
          </a:p>
          <a:p>
            <a:r>
              <a:rPr lang="en-US" dirty="0"/>
              <a:t>PEL Meeting</a:t>
            </a:r>
          </a:p>
          <a:p>
            <a:r>
              <a:rPr lang="en-US" dirty="0"/>
              <a:t>March 16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28828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05BA4E-2242-CB47-972A-405B0C80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89" y="21634"/>
            <a:ext cx="8013180" cy="68363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78635C-DB08-F04C-88DF-6BFEC43D381A}"/>
              </a:ext>
            </a:extLst>
          </p:cNvPr>
          <p:cNvSpPr/>
          <p:nvPr/>
        </p:nvSpPr>
        <p:spPr>
          <a:xfrm>
            <a:off x="1221910" y="541582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3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05BA4E-2242-CB47-972A-405B0C80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89" y="21634"/>
            <a:ext cx="8013180" cy="6836366"/>
          </a:xfrm>
          <a:prstGeom prst="rect">
            <a:avLst/>
          </a:prstGeom>
        </p:spPr>
      </p:pic>
      <p:pic>
        <p:nvPicPr>
          <p:cNvPr id="45" name="Picture 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F50F0-4EFA-0843-867E-8753152634C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3997" t="60159" r="27715" b="11782"/>
          <a:stretch/>
        </p:blipFill>
        <p:spPr>
          <a:xfrm>
            <a:off x="9894730" y="4262967"/>
            <a:ext cx="2297269" cy="2611123"/>
          </a:xfrm>
          <a:prstGeom prst="rect">
            <a:avLst/>
          </a:prstGeom>
        </p:spPr>
      </p:pic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DBC2C-E453-6546-8F70-18039D6FF54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3404" t="14736" r="69692" b="65386"/>
          <a:stretch/>
        </p:blipFill>
        <p:spPr>
          <a:xfrm>
            <a:off x="-7924" y="-13350"/>
            <a:ext cx="2001291" cy="37073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78635C-DB08-F04C-88DF-6BFEC43D381A}"/>
              </a:ext>
            </a:extLst>
          </p:cNvPr>
          <p:cNvSpPr/>
          <p:nvPr/>
        </p:nvSpPr>
        <p:spPr>
          <a:xfrm>
            <a:off x="1221910" y="541582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5458F97-DD8D-4940-96CA-4CB8F727E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t="25666" r="6598" b="20165"/>
          <a:stretch/>
        </p:blipFill>
        <p:spPr>
          <a:xfrm rot="5400000">
            <a:off x="-780807" y="900987"/>
            <a:ext cx="3564866" cy="189048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BA6B0F-53FE-5D4C-B056-4A3BB7FD72A4}"/>
              </a:ext>
            </a:extLst>
          </p:cNvPr>
          <p:cNvCxnSpPr/>
          <p:nvPr/>
        </p:nvCxnSpPr>
        <p:spPr>
          <a:xfrm>
            <a:off x="2076731" y="1745920"/>
            <a:ext cx="2086626" cy="2770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D4643A1-49A2-754C-B6E7-51FF0038D9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4409" r="5542" b="9300"/>
          <a:stretch/>
        </p:blipFill>
        <p:spPr>
          <a:xfrm rot="5400000">
            <a:off x="9809078" y="4491168"/>
            <a:ext cx="2458035" cy="216925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4EE973-D0A0-6C49-AC70-988E6249F920}"/>
              </a:ext>
            </a:extLst>
          </p:cNvPr>
          <p:cNvCxnSpPr>
            <a:cxnSpLocks/>
          </p:cNvCxnSpPr>
          <p:nvPr/>
        </p:nvCxnSpPr>
        <p:spPr>
          <a:xfrm flipH="1" flipV="1">
            <a:off x="7695178" y="5415821"/>
            <a:ext cx="2003004" cy="4723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D86A4-4F6B-5043-A286-45D2ADA750A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4088" t="30793" r="37538" b="61932"/>
          <a:stretch/>
        </p:blipFill>
        <p:spPr>
          <a:xfrm rot="16200000">
            <a:off x="9772856" y="175129"/>
            <a:ext cx="2600513" cy="2239294"/>
          </a:xfrm>
          <a:prstGeom prst="rect">
            <a:avLst/>
          </a:prstGeom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DAAE01-0BF0-FF43-AE99-5644BA21169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2651" t="58799" r="58237" b="11159"/>
          <a:stretch/>
        </p:blipFill>
        <p:spPr>
          <a:xfrm>
            <a:off x="-2353" y="4476853"/>
            <a:ext cx="2203603" cy="23872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05C8AF6-21F8-9D4A-BBD2-C7D7561575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4" t="14868" b="3686"/>
          <a:stretch/>
        </p:blipFill>
        <p:spPr>
          <a:xfrm rot="5400000">
            <a:off x="-7996" y="4661450"/>
            <a:ext cx="2197697" cy="2022473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570113-5CCE-B64E-B5B8-A768F7CBB57B}"/>
              </a:ext>
            </a:extLst>
          </p:cNvPr>
          <p:cNvCxnSpPr/>
          <p:nvPr/>
        </p:nvCxnSpPr>
        <p:spPr>
          <a:xfrm>
            <a:off x="2267188" y="5194149"/>
            <a:ext cx="2086626" cy="2770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 descr="A picture containing cat, black, photo, sitting&#10;&#10;Description automatically generated">
            <a:extLst>
              <a:ext uri="{FF2B5EF4-FFF2-40B4-BE49-F238E27FC236}">
                <a16:creationId xmlns:a16="http://schemas.microsoft.com/office/drawing/2014/main" id="{5A6CF119-34C8-3848-936B-6E79CEFB49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756" t="46265" r="7301" b="18925"/>
          <a:stretch/>
        </p:blipFill>
        <p:spPr>
          <a:xfrm>
            <a:off x="10084851" y="101164"/>
            <a:ext cx="2003004" cy="238722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43DEC0-E7E2-A648-BF81-7D23AF10E186}"/>
              </a:ext>
            </a:extLst>
          </p:cNvPr>
          <p:cNvCxnSpPr>
            <a:cxnSpLocks/>
          </p:cNvCxnSpPr>
          <p:nvPr/>
        </p:nvCxnSpPr>
        <p:spPr>
          <a:xfrm flipH="1">
            <a:off x="6805231" y="1347963"/>
            <a:ext cx="2993012" cy="9138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1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Prey selectivity (need to update these graphs – simplify the groups!)</a:t>
            </a:r>
          </a:p>
        </p:txBody>
      </p:sp>
    </p:spTree>
    <p:extLst>
      <p:ext uri="{BB962C8B-B14F-4D97-AF65-F5344CB8AC3E}">
        <p14:creationId xmlns:p14="http://schemas.microsoft.com/office/powerpoint/2010/main" val="73352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Foraging habitats (look at prey composition for this? Other things??)</a:t>
            </a:r>
          </a:p>
        </p:txBody>
      </p:sp>
    </p:spTree>
    <p:extLst>
      <p:ext uri="{BB962C8B-B14F-4D97-AF65-F5344CB8AC3E}">
        <p14:creationId xmlns:p14="http://schemas.microsoft.com/office/powerpoint/2010/main" val="212069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7A1AD-94C8-2C45-99D5-8FF98A5C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114" y="1565490"/>
            <a:ext cx="6203565" cy="5292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EFFDFC-10BC-1147-BAF5-D19DEEB1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262" y="2188636"/>
            <a:ext cx="1237852" cy="9411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F02969-30A9-7442-AE07-417179B3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896" y="4453106"/>
            <a:ext cx="1063939" cy="10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29D367-1D63-654D-A0F1-F82C56123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51" b="15641"/>
          <a:stretch/>
        </p:blipFill>
        <p:spPr>
          <a:xfrm>
            <a:off x="2076730" y="1546892"/>
            <a:ext cx="8038539" cy="495886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4FC63188-D4AE-E84E-8B64-2C7046A358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03" b="13589"/>
          <a:stretch/>
        </p:blipFill>
        <p:spPr>
          <a:xfrm>
            <a:off x="2076729" y="1330757"/>
            <a:ext cx="8038539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29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9E77A-6DD3-BD43-8484-797C1BED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03" y="2147556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05EB2-93D7-6E4F-8513-C7F734DE0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2497077"/>
            <a:ext cx="1675610" cy="806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7D3CD-D2F7-4441-BD2E-3644D839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3575692"/>
            <a:ext cx="1675610" cy="80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2504A-0A33-2447-885B-824013E4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4" y="2147556"/>
            <a:ext cx="3921903" cy="2275923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7394F7-A584-8A4B-930A-36042543A1AB}"/>
              </a:ext>
            </a:extLst>
          </p:cNvPr>
          <p:cNvSpPr txBox="1">
            <a:spLocks/>
          </p:cNvSpPr>
          <p:nvPr/>
        </p:nvSpPr>
        <p:spPr>
          <a:xfrm>
            <a:off x="838200" y="5014388"/>
            <a:ext cx="10515600" cy="161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/>
              <a:t>High foraging: similar diets		Low foraging: different niches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3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The gauntlet begins</a:t>
            </a:r>
          </a:p>
          <a:p>
            <a:r>
              <a:rPr lang="en-US" dirty="0"/>
              <a:t>Transition zone: Winners and losers</a:t>
            </a:r>
          </a:p>
          <a:p>
            <a:r>
              <a:rPr lang="en-US" dirty="0"/>
              <a:t>Johnstone Strait: Salmon prey shifts</a:t>
            </a:r>
          </a:p>
          <a:p>
            <a:r>
              <a:rPr lang="en-US" dirty="0"/>
              <a:t>Queen Charlotte Strait: Replenishment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2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 +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The gauntlet begins</a:t>
            </a:r>
          </a:p>
          <a:p>
            <a:r>
              <a:rPr lang="en-US" dirty="0"/>
              <a:t>Transition zone: Winners and losers</a:t>
            </a:r>
          </a:p>
          <a:p>
            <a:r>
              <a:rPr lang="en-US" dirty="0"/>
              <a:t>Johnstone Strait: Salmon prey shifts</a:t>
            </a:r>
          </a:p>
          <a:p>
            <a:r>
              <a:rPr lang="en-US" dirty="0"/>
              <a:t>Queen Charlotte Strait: Replenishment</a:t>
            </a:r>
          </a:p>
          <a:p>
            <a:endParaRPr lang="en-US" dirty="0"/>
          </a:p>
          <a:p>
            <a:r>
              <a:rPr lang="en-US" dirty="0"/>
              <a:t>Migration route challenges</a:t>
            </a:r>
          </a:p>
          <a:p>
            <a:r>
              <a:rPr lang="en-US" dirty="0"/>
              <a:t>Adaptations through prey switching</a:t>
            </a:r>
          </a:p>
          <a:p>
            <a:r>
              <a:rPr lang="en-US" dirty="0"/>
              <a:t>Salmon species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5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Coexisting species</a:t>
            </a:r>
          </a:p>
          <a:p>
            <a:endParaRPr lang="en-US" dirty="0"/>
          </a:p>
          <a:p>
            <a:r>
              <a:rPr lang="en-US" dirty="0"/>
              <a:t>Prey partitioning</a:t>
            </a:r>
          </a:p>
          <a:p>
            <a:endParaRPr lang="en-US" dirty="0"/>
          </a:p>
          <a:p>
            <a:r>
              <a:rPr lang="en-US" dirty="0"/>
              <a:t>Foraging niches</a:t>
            </a:r>
          </a:p>
          <a:p>
            <a:endParaRPr lang="en-US" dirty="0"/>
          </a:p>
          <a:p>
            <a:r>
              <a:rPr lang="en-US" dirty="0"/>
              <a:t>Salmon migration</a:t>
            </a:r>
          </a:p>
          <a:p>
            <a:endParaRPr lang="en-US" dirty="0"/>
          </a:p>
          <a:p>
            <a:r>
              <a:rPr lang="en-US" dirty="0"/>
              <a:t>Pink vs. chum salmon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2CF64-C05E-7849-86E5-89E1726E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90" y="1825625"/>
            <a:ext cx="6182110" cy="35875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20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451E-438E-7049-816F-0D553F62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1F21-2877-A041-8EA4-3DD9569E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Chapter 1 –  A difficult route: Juvenile pink and chum salmon diets</a:t>
            </a:r>
          </a:p>
          <a:p>
            <a:endParaRPr lang="en-US" dirty="0"/>
          </a:p>
          <a:p>
            <a:r>
              <a:rPr lang="en-US" dirty="0"/>
              <a:t>Chapter 2 – Coexistence over time: Juvenile pink and chum strategies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5581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Chapter 2 – Coexistence over time (Tempo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Methods (sampling map and dates; other methods already cove</a:t>
            </a:r>
          </a:p>
          <a:p>
            <a:pPr marL="0" indent="0">
              <a:buNone/>
            </a:pPr>
            <a:r>
              <a:rPr lang="en-US" dirty="0"/>
              <a:t> red.)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79FE6-74D3-084D-9B29-92B8BCA9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2" y="0"/>
            <a:ext cx="9601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F643E-BF7A-0D4C-9C1D-F4F1095756F3}"/>
              </a:ext>
            </a:extLst>
          </p:cNvPr>
          <p:cNvSpPr/>
          <p:nvPr/>
        </p:nvSpPr>
        <p:spPr>
          <a:xfrm>
            <a:off x="1869142" y="107577"/>
            <a:ext cx="8579224" cy="9547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5FC759-D651-CE42-8CCB-740CEC9D179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Temporal: May-July 2015 and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0206-6DE3-B94C-A582-C677892A0B14}"/>
              </a:ext>
            </a:extLst>
          </p:cNvPr>
          <p:cNvSpPr txBox="1"/>
          <p:nvPr/>
        </p:nvSpPr>
        <p:spPr>
          <a:xfrm>
            <a:off x="5042647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109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9FF74-B2DD-CF4D-8456-DE1BF020BDDE}"/>
              </a:ext>
            </a:extLst>
          </p:cNvPr>
          <p:cNvSpPr txBox="1"/>
          <p:nvPr/>
        </p:nvSpPr>
        <p:spPr>
          <a:xfrm>
            <a:off x="8278905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87</a:t>
            </a:r>
          </a:p>
        </p:txBody>
      </p:sp>
    </p:spTree>
    <p:extLst>
      <p:ext uri="{BB962C8B-B14F-4D97-AF65-F5344CB8AC3E}">
        <p14:creationId xmlns:p14="http://schemas.microsoft.com/office/powerpoint/2010/main" val="1385036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and prey seasonality (TBD)</a:t>
            </a:r>
          </a:p>
          <a:p>
            <a:r>
              <a:rPr lang="en-US" dirty="0"/>
              <a:t>Prey selectivity shifts (TBD)</a:t>
            </a:r>
          </a:p>
          <a:p>
            <a:r>
              <a:rPr lang="en-US" dirty="0"/>
              <a:t>Foraging habitats</a:t>
            </a:r>
          </a:p>
          <a:p>
            <a:r>
              <a:rPr lang="en-US" dirty="0"/>
              <a:t>Feeding intensity</a:t>
            </a:r>
          </a:p>
          <a:p>
            <a:r>
              <a:rPr lang="en-US" dirty="0"/>
              <a:t>Salmon interactions</a:t>
            </a:r>
          </a:p>
          <a:p>
            <a:endParaRPr lang="en-US" dirty="0"/>
          </a:p>
          <a:p>
            <a:r>
              <a:rPr lang="en-US" dirty="0"/>
              <a:t>Very similar to Chapter 1 result layout w diff data (framed differently)</a:t>
            </a:r>
          </a:p>
        </p:txBody>
      </p:sp>
    </p:spTree>
    <p:extLst>
      <p:ext uri="{BB962C8B-B14F-4D97-AF65-F5344CB8AC3E}">
        <p14:creationId xmlns:p14="http://schemas.microsoft.com/office/powerpoint/2010/main" val="287948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Discussion +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Zooplankton community succession</a:t>
            </a:r>
          </a:p>
          <a:p>
            <a:r>
              <a:rPr lang="en-US" dirty="0"/>
              <a:t>Johnstone Strait: Species prey choices diverge</a:t>
            </a:r>
          </a:p>
          <a:p>
            <a:r>
              <a:rPr lang="en-US" dirty="0"/>
              <a:t>Pink salmon: Foraging in the nearshore</a:t>
            </a:r>
          </a:p>
          <a:p>
            <a:r>
              <a:rPr lang="en-US" dirty="0"/>
              <a:t>Chum salmon: Gelatinous prey</a:t>
            </a:r>
          </a:p>
          <a:p>
            <a:endParaRPr lang="en-US" dirty="0"/>
          </a:p>
          <a:p>
            <a:r>
              <a:rPr lang="en-US" dirty="0"/>
              <a:t>Prey communities drive salmon interactions</a:t>
            </a:r>
          </a:p>
          <a:p>
            <a:r>
              <a:rPr lang="en-US" dirty="0"/>
              <a:t>Coexistence through prey specializations</a:t>
            </a:r>
          </a:p>
          <a:p>
            <a:r>
              <a:rPr lang="en-US" dirty="0"/>
              <a:t>Same school of fish, different habitats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39840-AC19-6D4D-97C9-7A0576FD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40" y="2830482"/>
            <a:ext cx="992547" cy="716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8E2EF-9E3D-9E43-802F-65CFB55D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986" y="2589418"/>
            <a:ext cx="3301793" cy="191606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754D7-224B-B748-8CA5-46C61B32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40" y="3570890"/>
            <a:ext cx="1426346" cy="7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25F4-8462-BA44-9FD6-9025322E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Chapter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EC26-FAA2-E94F-BEE1-FCA94192D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Discovery Islands: Dynamic ecology</a:t>
            </a:r>
          </a:p>
          <a:p>
            <a:r>
              <a:rPr lang="en-US"/>
              <a:t>Johnstone Strait: Foraging gradient</a:t>
            </a:r>
          </a:p>
          <a:p>
            <a:endParaRPr lang="en-US"/>
          </a:p>
          <a:p>
            <a:r>
              <a:rPr lang="en-US"/>
              <a:t>Pink salmon: Crustacean prey</a:t>
            </a:r>
          </a:p>
          <a:p>
            <a:r>
              <a:rPr lang="en-US"/>
              <a:t>Chum salmon: Gelatinous prey</a:t>
            </a:r>
          </a:p>
          <a:p>
            <a:endParaRPr lang="en-US"/>
          </a:p>
          <a:p>
            <a:r>
              <a:rPr lang="en-US"/>
              <a:t>Species coexistence</a:t>
            </a:r>
          </a:p>
          <a:p>
            <a:r>
              <a:rPr lang="en-US"/>
              <a:t>Adaptation to conditions</a:t>
            </a:r>
            <a:endParaRPr lang="en-US" dirty="0"/>
          </a:p>
        </p:txBody>
      </p:sp>
      <p:pic>
        <p:nvPicPr>
          <p:cNvPr id="4" name="Picture 3" descr="A close up of a fish&#10;&#10;Description automatically generated">
            <a:extLst>
              <a:ext uri="{FF2B5EF4-FFF2-40B4-BE49-F238E27FC236}">
                <a16:creationId xmlns:a16="http://schemas.microsoft.com/office/drawing/2014/main" id="{3977C12D-A475-7942-AB5A-380C385B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97" y="4163047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DBCC9-3926-3046-B89F-17477165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303729" y="4124163"/>
            <a:ext cx="632736" cy="140954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88059BA-1378-7942-9EEC-396003487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669" y="5590754"/>
            <a:ext cx="1694228" cy="90212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449E0E2-1FCA-DA47-B7F4-6B29AA8C1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14" y="0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05BA4E-2242-CB47-972A-405B0C80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02" y="365125"/>
            <a:ext cx="7610561" cy="6492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5F054-2439-DB4E-997F-29CF5A237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66"/>
          <a:stretch/>
        </p:blipFill>
        <p:spPr>
          <a:xfrm flipH="1">
            <a:off x="1383721" y="4832802"/>
            <a:ext cx="2461142" cy="669020"/>
          </a:xfrm>
          <a:prstGeom prst="rect">
            <a:avLst/>
          </a:prstGeom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78635C-DB08-F04C-88DF-6BFEC43D381A}"/>
              </a:ext>
            </a:extLst>
          </p:cNvPr>
          <p:cNvSpPr/>
          <p:nvPr/>
        </p:nvSpPr>
        <p:spPr>
          <a:xfrm>
            <a:off x="1221910" y="541582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89DED-AE9E-404A-B530-71B083F433F7}"/>
              </a:ext>
            </a:extLst>
          </p:cNvPr>
          <p:cNvSpPr/>
          <p:nvPr/>
        </p:nvSpPr>
        <p:spPr>
          <a:xfrm>
            <a:off x="3566583" y="536615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841DBC-4D38-694B-BB50-559FAA87E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078"/>
          <a:stretch/>
        </p:blipFill>
        <p:spPr>
          <a:xfrm flipH="1">
            <a:off x="1282097" y="1690688"/>
            <a:ext cx="2461142" cy="752765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083712-78E0-5A4C-97C4-9A303F79832F}"/>
              </a:ext>
            </a:extLst>
          </p:cNvPr>
          <p:cNvSpPr/>
          <p:nvPr/>
        </p:nvSpPr>
        <p:spPr>
          <a:xfrm>
            <a:off x="1120286" y="2326868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204FFA-42EF-5B4A-80E5-C8E39B051DB9}"/>
              </a:ext>
            </a:extLst>
          </p:cNvPr>
          <p:cNvSpPr/>
          <p:nvPr/>
        </p:nvSpPr>
        <p:spPr>
          <a:xfrm>
            <a:off x="3464960" y="229916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ECCC2-5E13-9241-A5BE-BC7E7E158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16" t="37693" r="5682" b="58095"/>
          <a:stretch/>
        </p:blipFill>
        <p:spPr>
          <a:xfrm>
            <a:off x="221673" y="2611887"/>
            <a:ext cx="1233054" cy="273475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6AC87-DE7C-FB47-8F99-231FBD066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16" t="54045" r="2002" b="41609"/>
          <a:stretch/>
        </p:blipFill>
        <p:spPr>
          <a:xfrm>
            <a:off x="1666795" y="2620623"/>
            <a:ext cx="1513108" cy="28221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863B50-B480-5C4E-A548-766930757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34" t="41747" r="5296" b="54175"/>
          <a:stretch/>
        </p:blipFill>
        <p:spPr>
          <a:xfrm>
            <a:off x="3281840" y="2620623"/>
            <a:ext cx="1276305" cy="264740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B3693-DE55-7541-A773-4EA649914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34" t="45921" r="2002" b="50100"/>
          <a:stretch/>
        </p:blipFill>
        <p:spPr>
          <a:xfrm>
            <a:off x="221673" y="6090252"/>
            <a:ext cx="1526963" cy="25833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D5591C-00EA-1747-BF60-71C8ABE84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16" t="58178" r="2002" b="37555"/>
          <a:stretch/>
        </p:blipFill>
        <p:spPr>
          <a:xfrm>
            <a:off x="1752336" y="6084840"/>
            <a:ext cx="1513108" cy="27709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EC64FF-E658-8D43-AC5C-C4D19D397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98" t="62232" r="3862" b="33538"/>
          <a:stretch/>
        </p:blipFill>
        <p:spPr>
          <a:xfrm>
            <a:off x="3200399" y="6093461"/>
            <a:ext cx="1357746" cy="2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4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1060-7463-4747-9E9A-ED0E6D70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E951-9889-574E-B8CC-DF34204C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Salmon life history</a:t>
            </a:r>
          </a:p>
          <a:p>
            <a:endParaRPr lang="en-US" dirty="0"/>
          </a:p>
          <a:p>
            <a:r>
              <a:rPr lang="en-US" dirty="0"/>
              <a:t>Marine survival</a:t>
            </a:r>
          </a:p>
          <a:p>
            <a:endParaRPr lang="en-US" dirty="0"/>
          </a:p>
          <a:p>
            <a:r>
              <a:rPr lang="en-US" dirty="0"/>
              <a:t>Competition</a:t>
            </a:r>
          </a:p>
          <a:p>
            <a:endParaRPr lang="en-US" dirty="0"/>
          </a:p>
          <a:p>
            <a:r>
              <a:rPr lang="en-US" dirty="0"/>
              <a:t>Prey switching</a:t>
            </a:r>
          </a:p>
          <a:p>
            <a:endParaRPr lang="en-US" dirty="0"/>
          </a:p>
          <a:p>
            <a:r>
              <a:rPr lang="en-US" dirty="0"/>
              <a:t>Coexistence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D9BE0D1-3777-174A-8F42-01B4C534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39" y="1825625"/>
            <a:ext cx="72859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Salmon: Early migration</a:t>
            </a:r>
          </a:p>
          <a:p>
            <a:endParaRPr lang="en-US" dirty="0"/>
          </a:p>
          <a:p>
            <a:r>
              <a:rPr lang="en-US" dirty="0"/>
              <a:t>Discovery Islands: Complex archipelago</a:t>
            </a:r>
          </a:p>
          <a:p>
            <a:r>
              <a:rPr lang="en-US" dirty="0"/>
              <a:t>Johnstone Strait: “Trophic gauntlet”</a:t>
            </a:r>
          </a:p>
          <a:p>
            <a:r>
              <a:rPr lang="en-US" dirty="0"/>
              <a:t>Queen Charlotte Strait: Feeding refuge</a:t>
            </a:r>
          </a:p>
          <a:p>
            <a:endParaRPr lang="en-US" dirty="0"/>
          </a:p>
          <a:p>
            <a:r>
              <a:rPr lang="en-US" dirty="0"/>
              <a:t>Pink salmon: Foraging</a:t>
            </a:r>
          </a:p>
          <a:p>
            <a:r>
              <a:rPr lang="en-US" dirty="0"/>
              <a:t>Chum salmon: Foraging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D6BC8-4E5F-F341-BFF1-A6712FE2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Chapter 1 – A difficult route (Spatial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ethods</a:t>
            </a:r>
            <a:r>
              <a:rPr lang="en-US" dirty="0"/>
              <a:t> (sampling design comes first? Maybe even in prev.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371EF-C0EC-AA40-B8AF-D281746E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0" y="0"/>
            <a:ext cx="96012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571CF-DCDE-C140-85B0-0207C3B2D92A}"/>
              </a:ext>
            </a:extLst>
          </p:cNvPr>
          <p:cNvSpPr/>
          <p:nvPr/>
        </p:nvSpPr>
        <p:spPr>
          <a:xfrm>
            <a:off x="1869142" y="107577"/>
            <a:ext cx="8579224" cy="9547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006A5B-C7E7-194F-A601-AB9E1E2FDF6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Spatial – Methods: June 8-16</a:t>
            </a:r>
            <a:r>
              <a:rPr lang="en-US" baseline="30000" dirty="0"/>
              <a:t>th</a:t>
            </a:r>
            <a:r>
              <a:rPr lang="en-US" dirty="0"/>
              <a:t>,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5E136-2EFA-B24F-8878-6E30633DCFCD}"/>
              </a:ext>
            </a:extLst>
          </p:cNvPr>
          <p:cNvSpPr txBox="1"/>
          <p:nvPr/>
        </p:nvSpPr>
        <p:spPr>
          <a:xfrm>
            <a:off x="4719917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38309-3956-4A43-883D-D7C8AABC4CD9}"/>
              </a:ext>
            </a:extLst>
          </p:cNvPr>
          <p:cNvSpPr txBox="1"/>
          <p:nvPr/>
        </p:nvSpPr>
        <p:spPr>
          <a:xfrm>
            <a:off x="8278905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</p:spTree>
    <p:extLst>
      <p:ext uri="{BB962C8B-B14F-4D97-AF65-F5344CB8AC3E}">
        <p14:creationId xmlns:p14="http://schemas.microsoft.com/office/powerpoint/2010/main" val="33775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Juvenile salmon program field sampling</a:t>
            </a:r>
          </a:p>
        </p:txBody>
      </p:sp>
      <p:pic>
        <p:nvPicPr>
          <p:cNvPr id="10" name="Picture 10" descr="https://lh5.googleusercontent.com/MlWdKZb_mi1GxAEFuIk3J_jnV-TXn8BXIdQhY3h5BJO2Q9sybeldnwe-8URT1mIRuznH6O8c6hRjFe86tkEP7wQITO4dulPr01_x7bDgQvsGIqa2d7rSNSzD-Zp0-c4YCsRgdJjIo_L6R8pEWw">
            <a:extLst>
              <a:ext uri="{FF2B5EF4-FFF2-40B4-BE49-F238E27FC236}">
                <a16:creationId xmlns:a16="http://schemas.microsoft.com/office/drawing/2014/main" id="{E72FDAEF-4BF1-8140-9F97-2ABDBB1F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2745"/>
            <a:ext cx="6096000" cy="40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hape 174" descr="IMG_1587.JPG">
            <a:extLst>
              <a:ext uri="{FF2B5EF4-FFF2-40B4-BE49-F238E27FC236}">
                <a16:creationId xmlns:a16="http://schemas.microsoft.com/office/drawing/2014/main" id="{3ED0752A-09A5-4E48-A280-31DDE571D2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798" t="17953" r="7798" b="25888"/>
          <a:stretch/>
        </p:blipFill>
        <p:spPr>
          <a:xfrm>
            <a:off x="7456749" y="2792747"/>
            <a:ext cx="4071234" cy="4065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85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Stomach content analysis (looking inside tummies!)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21F3C7-F4B1-924F-9142-DE2141D2A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r="30345"/>
          <a:stretch/>
        </p:blipFill>
        <p:spPr>
          <a:xfrm rot="5400000">
            <a:off x="1096085" y="1942971"/>
            <a:ext cx="295133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8E70-CC4D-584D-883B-60C260B3A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r="3457"/>
          <a:stretch/>
        </p:blipFill>
        <p:spPr>
          <a:xfrm rot="5400000">
            <a:off x="5067159" y="2963152"/>
            <a:ext cx="4114170" cy="3675527"/>
          </a:xfrm>
          <a:prstGeom prst="rect">
            <a:avLst/>
          </a:prstGeom>
        </p:spPr>
      </p:pic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71D8417E-B79B-9A4F-9658-6C44AA9C4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989" y="2741984"/>
            <a:ext cx="3087011" cy="41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data (paired w/fish)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574"/>
            <a:ext cx="5943600" cy="349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06" y="7203"/>
            <a:ext cx="5698793" cy="3353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3360574"/>
            <a:ext cx="5951220" cy="35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Zooplankton (paired w/fish)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7109B-1256-084C-A5A0-E29D47A4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9" y="2506662"/>
            <a:ext cx="5100379" cy="435133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084FDD-DB74-334D-BA30-12D7640BF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314482"/>
            <a:ext cx="6497782" cy="55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8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481</Words>
  <Application>Microsoft Macintosh PowerPoint</Application>
  <PresentationFormat>Widescreen</PresentationFormat>
  <Paragraphs>116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Coexistence and Adaptations: Juvenile Pink and Chum Salmon Feeding Behaviour in B.C.</vt:lpstr>
      <vt:lpstr>Outline</vt:lpstr>
      <vt:lpstr>Introduction Chapter</vt:lpstr>
      <vt:lpstr>Spatial Chapter – Introduction</vt:lpstr>
      <vt:lpstr> Chapter 1 – A difficult route (Spatial data)</vt:lpstr>
      <vt:lpstr>Spatial Chapter – Methods</vt:lpstr>
      <vt:lpstr>Spatial Chapter – Methods</vt:lpstr>
      <vt:lpstr>Spatial Chapter – Results</vt:lpstr>
      <vt:lpstr>Spatial Chapter – Results</vt:lpstr>
      <vt:lpstr>PowerPoint Presentation</vt:lpstr>
      <vt:lpstr>PowerPoint Presentation</vt:lpstr>
      <vt:lpstr>Spatial Chapter – Results</vt:lpstr>
      <vt:lpstr>Spatial Chapter – Results</vt:lpstr>
      <vt:lpstr>Spatial Chapter – Results</vt:lpstr>
      <vt:lpstr>Spatial Chapter – Results</vt:lpstr>
      <vt:lpstr>Spatial Chapter – Results</vt:lpstr>
      <vt:lpstr>Spatial Chapter – Discussion</vt:lpstr>
      <vt:lpstr>Spatial Chapter – Discussion + Conclusion</vt:lpstr>
      <vt:lpstr>Temporal Chapter – Introduction</vt:lpstr>
      <vt:lpstr> Chapter 2 – Coexistence over time (Tempo</vt:lpstr>
      <vt:lpstr>Temporal Chapter – Results</vt:lpstr>
      <vt:lpstr>Temporal Chapter – Discussion + Conclusion</vt:lpstr>
      <vt:lpstr>Conclusion Chapter</vt:lpstr>
      <vt:lpstr>Spatial Chapter –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and Adaptations:  Juvenile Pink and Chum Salmon</dc:title>
  <dc:creator>Vanessa Fladmark</dc:creator>
  <cp:lastModifiedBy>Vanessa Fladmark</cp:lastModifiedBy>
  <cp:revision>28</cp:revision>
  <dcterms:created xsi:type="dcterms:W3CDTF">2020-03-11T17:45:33Z</dcterms:created>
  <dcterms:modified xsi:type="dcterms:W3CDTF">2020-03-18T00:53:12Z</dcterms:modified>
</cp:coreProperties>
</file>